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8" r:id="rId2"/>
    <p:sldId id="257" r:id="rId3"/>
    <p:sldId id="269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tsana\Census%202010\Asian%20population%20analysi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tsana\Census%202010\Asian%20population%20analysi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tsana\Census%202010\Asian%20population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tsana\Census%202010\Asian%20population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tsana\Census%202010\Asian%20population%20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tsana\Census%202010\Asian%20population%20analys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tsana\Census%202010\Asian%20population%20analysi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tsana\Census%202010\Asian%20population%20analys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tsana\Census%202010\Asian%20population%20analysi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Asians (one race) by Ethnicity</a:t>
            </a:r>
            <a:r>
              <a:rPr lang="en-US" baseline="0"/>
              <a:t> in Louisiana (N=67,318)</a:t>
            </a:r>
          </a:p>
          <a:p>
            <a:pPr>
              <a:defRPr/>
            </a:pPr>
            <a:r>
              <a:rPr lang="en-US" sz="1200" baseline="0"/>
              <a:t>2010 US Census</a:t>
            </a:r>
            <a:endParaRPr lang="en-US" sz="12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Louisiana!$A$6:$A$24</c:f>
              <c:strCache>
                <c:ptCount val="19"/>
                <c:pt idx="0">
                  <c:v>  Bhutanese</c:v>
                </c:pt>
                <c:pt idx="1">
                  <c:v>  Hmong</c:v>
                </c:pt>
                <c:pt idx="2">
                  <c:v>  Malaysian</c:v>
                </c:pt>
                <c:pt idx="3">
                  <c:v>  Sri Lankan</c:v>
                </c:pt>
                <c:pt idx="4">
                  <c:v>  Burmese</c:v>
                </c:pt>
                <c:pt idx="5">
                  <c:v>  Indonesian</c:v>
                </c:pt>
                <c:pt idx="6">
                  <c:v>  Nepalese</c:v>
                </c:pt>
                <c:pt idx="7">
                  <c:v>  Bangladeshi</c:v>
                </c:pt>
                <c:pt idx="8">
                  <c:v>  Taiwanese</c:v>
                </c:pt>
                <c:pt idx="9">
                  <c:v>  Cambodian</c:v>
                </c:pt>
                <c:pt idx="10">
                  <c:v>  Thai</c:v>
                </c:pt>
                <c:pt idx="11">
                  <c:v>  Japanese</c:v>
                </c:pt>
                <c:pt idx="12">
                  <c:v>  Laotian</c:v>
                </c:pt>
                <c:pt idx="13">
                  <c:v>  Pakistani</c:v>
                </c:pt>
                <c:pt idx="14">
                  <c:v>  Korean</c:v>
                </c:pt>
                <c:pt idx="15">
                  <c:v>  Filipino</c:v>
                </c:pt>
                <c:pt idx="16">
                  <c:v>  Chinese (except Taiwanese)</c:v>
                </c:pt>
                <c:pt idx="17">
                  <c:v>  Asian Indian</c:v>
                </c:pt>
                <c:pt idx="18">
                  <c:v>  Vietnamese</c:v>
                </c:pt>
              </c:strCache>
            </c:strRef>
          </c:cat>
          <c:val>
            <c:numRef>
              <c:f>Louisiana!$B$6:$B$24</c:f>
              <c:numCache>
                <c:formatCode>General</c:formatCode>
                <c:ptCount val="19"/>
                <c:pt idx="0">
                  <c:v>12</c:v>
                </c:pt>
                <c:pt idx="1">
                  <c:v>30</c:v>
                </c:pt>
                <c:pt idx="2">
                  <c:v>74</c:v>
                </c:pt>
                <c:pt idx="3">
                  <c:v>193</c:v>
                </c:pt>
                <c:pt idx="4">
                  <c:v>238</c:v>
                </c:pt>
                <c:pt idx="5">
                  <c:v>264</c:v>
                </c:pt>
                <c:pt idx="6">
                  <c:v>372</c:v>
                </c:pt>
                <c:pt idx="7">
                  <c:v>375</c:v>
                </c:pt>
                <c:pt idx="8">
                  <c:v>586</c:v>
                </c:pt>
                <c:pt idx="9">
                  <c:v>589</c:v>
                </c:pt>
                <c:pt idx="10">
                  <c:v>988</c:v>
                </c:pt>
                <c:pt idx="11">
                  <c:v>1464</c:v>
                </c:pt>
                <c:pt idx="12">
                  <c:v>1636</c:v>
                </c:pt>
                <c:pt idx="13">
                  <c:v>1776</c:v>
                </c:pt>
                <c:pt idx="14">
                  <c:v>3367</c:v>
                </c:pt>
                <c:pt idx="15">
                  <c:v>6416</c:v>
                </c:pt>
                <c:pt idx="16">
                  <c:v>9412</c:v>
                </c:pt>
                <c:pt idx="17">
                  <c:v>11174</c:v>
                </c:pt>
                <c:pt idx="18">
                  <c:v>28352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2.9962542889296138E-2"/>
                  <c:y val="1.196888090963494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&lt;1%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962542889296138E-2"/>
                  <c:y val="9.575104727707959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&lt;1%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956300037512163E-2"/>
                  <c:y val="9.575104727707959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&lt;1%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95005718572818E-2"/>
                  <c:y val="9.575104727707959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&lt;1%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95005718572818E-2"/>
                  <c:y val="9.575104727707959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&lt;1%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995005718572818E-2"/>
                  <c:y val="1.43626570915619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&lt;1%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8272985766088218E-2"/>
                  <c:y val="1.4362657091561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4943814333944204E-2"/>
                  <c:y val="1.4362657091562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9937571482160228E-2"/>
                  <c:y val="1.4362657091561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8272985766088218E-2"/>
                  <c:y val="1.4362657091561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158967149466428E-2"/>
                  <c:y val="1.6756433273488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8.8223042951816405E-2"/>
                  <c:y val="1.4362657091561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8.8223042951816405E-2"/>
                  <c:y val="1.4362657091561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Louisiana!$A$6:$A$24</c:f>
              <c:strCache>
                <c:ptCount val="19"/>
                <c:pt idx="0">
                  <c:v>  Bhutanese</c:v>
                </c:pt>
                <c:pt idx="1">
                  <c:v>  Hmong</c:v>
                </c:pt>
                <c:pt idx="2">
                  <c:v>  Malaysian</c:v>
                </c:pt>
                <c:pt idx="3">
                  <c:v>  Sri Lankan</c:v>
                </c:pt>
                <c:pt idx="4">
                  <c:v>  Burmese</c:v>
                </c:pt>
                <c:pt idx="5">
                  <c:v>  Indonesian</c:v>
                </c:pt>
                <c:pt idx="6">
                  <c:v>  Nepalese</c:v>
                </c:pt>
                <c:pt idx="7">
                  <c:v>  Bangladeshi</c:v>
                </c:pt>
                <c:pt idx="8">
                  <c:v>  Taiwanese</c:v>
                </c:pt>
                <c:pt idx="9">
                  <c:v>  Cambodian</c:v>
                </c:pt>
                <c:pt idx="10">
                  <c:v>  Thai</c:v>
                </c:pt>
                <c:pt idx="11">
                  <c:v>  Japanese</c:v>
                </c:pt>
                <c:pt idx="12">
                  <c:v>  Laotian</c:v>
                </c:pt>
                <c:pt idx="13">
                  <c:v>  Pakistani</c:v>
                </c:pt>
                <c:pt idx="14">
                  <c:v>  Korean</c:v>
                </c:pt>
                <c:pt idx="15">
                  <c:v>  Filipino</c:v>
                </c:pt>
                <c:pt idx="16">
                  <c:v>  Chinese (except Taiwanese)</c:v>
                </c:pt>
                <c:pt idx="17">
                  <c:v>  Asian Indian</c:v>
                </c:pt>
                <c:pt idx="18">
                  <c:v>  Vietnamese</c:v>
                </c:pt>
              </c:strCache>
            </c:strRef>
          </c:cat>
          <c:val>
            <c:numRef>
              <c:f>Louisiana!$C$6:$C$24</c:f>
              <c:numCache>
                <c:formatCode>0%</c:formatCode>
                <c:ptCount val="19"/>
                <c:pt idx="0">
                  <c:v>1.7825841528268813E-4</c:v>
                </c:pt>
                <c:pt idx="1">
                  <c:v>4.4564603820672035E-4</c:v>
                </c:pt>
                <c:pt idx="2">
                  <c:v>1.0992602275765768E-3</c:v>
                </c:pt>
                <c:pt idx="3">
                  <c:v>2.8669895124632341E-3</c:v>
                </c:pt>
                <c:pt idx="4">
                  <c:v>3.5354585697733149E-3</c:v>
                </c:pt>
                <c:pt idx="5">
                  <c:v>3.9216851362191387E-3</c:v>
                </c:pt>
                <c:pt idx="6">
                  <c:v>5.5260108737633321E-3</c:v>
                </c:pt>
                <c:pt idx="7">
                  <c:v>5.5705754775840039E-3</c:v>
                </c:pt>
                <c:pt idx="8">
                  <c:v>8.7049526129712711E-3</c:v>
                </c:pt>
                <c:pt idx="9">
                  <c:v>8.7495172167919421E-3</c:v>
                </c:pt>
                <c:pt idx="10">
                  <c:v>1.4676609524941323E-2</c:v>
                </c:pt>
                <c:pt idx="11">
                  <c:v>2.1747526664487954E-2</c:v>
                </c:pt>
                <c:pt idx="12">
                  <c:v>2.4302563950206482E-2</c:v>
                </c:pt>
                <c:pt idx="13">
                  <c:v>2.6382245461837844E-2</c:v>
                </c:pt>
                <c:pt idx="14">
                  <c:v>5.0016340354734248E-2</c:v>
                </c:pt>
                <c:pt idx="15">
                  <c:v>9.530883270447725E-2</c:v>
                </c:pt>
                <c:pt idx="16">
                  <c:v>0.13981401705338839</c:v>
                </c:pt>
                <c:pt idx="17">
                  <c:v>0.16598829436406309</c:v>
                </c:pt>
                <c:pt idx="18">
                  <c:v>0.42116521584123118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6363264"/>
        <c:axId val="96349184"/>
      </c:barChart>
      <c:valAx>
        <c:axId val="96349184"/>
        <c:scaling>
          <c:orientation val="minMax"/>
        </c:scaling>
        <c:delete val="1"/>
        <c:axPos val="b"/>
        <c:numFmt formatCode="0%" sourceLinked="0"/>
        <c:majorTickMark val="none"/>
        <c:minorTickMark val="none"/>
        <c:tickLblPos val="nextTo"/>
        <c:crossAx val="96363264"/>
        <c:crosses val="autoZero"/>
        <c:crossBetween val="between"/>
      </c:valAx>
      <c:catAx>
        <c:axId val="96363264"/>
        <c:scaling>
          <c:orientation val="minMax"/>
        </c:scaling>
        <c:delete val="0"/>
        <c:axPos val="l"/>
        <c:majorTickMark val="none"/>
        <c:minorTickMark val="none"/>
        <c:tickLblPos val="nextTo"/>
        <c:crossAx val="9634918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Taiwanese </a:t>
            </a:r>
            <a:r>
              <a:rPr lang="en-US" sz="1200" b="1" i="0" baseline="0" dirty="0" smtClean="0">
                <a:effectLst/>
              </a:rPr>
              <a:t>(</a:t>
            </a:r>
            <a:r>
              <a:rPr lang="en-US" sz="1200" b="1" i="0" baseline="0" dirty="0">
                <a:effectLst/>
              </a:rPr>
              <a:t>n= 259)</a:t>
            </a:r>
            <a:endParaRPr lang="en-US" sz="1200" dirty="0">
              <a:effectLst/>
            </a:endParaRPr>
          </a:p>
          <a:p>
            <a:pPr>
              <a:defRPr/>
            </a:pPr>
            <a:r>
              <a:rPr lang="en-US" sz="1200" b="1" i="0" baseline="0" dirty="0">
                <a:effectLst/>
              </a:rPr>
              <a:t>(in Louisiana= 586)</a:t>
            </a:r>
            <a:endParaRPr lang="en-US" sz="12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Taiwanese!$C$2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23378885783564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4020327929950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8.4121967579702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Taiwanese!$B$3:$B$10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Lafayette</c:v>
                </c:pt>
                <c:pt idx="3">
                  <c:v>St Tammany</c:v>
                </c:pt>
                <c:pt idx="4">
                  <c:v>StBernard</c:v>
                </c:pt>
                <c:pt idx="5">
                  <c:v>St John the Baptist</c:v>
                </c:pt>
                <c:pt idx="6">
                  <c:v>StJames</c:v>
                </c:pt>
                <c:pt idx="7">
                  <c:v>Plaquemines</c:v>
                </c:pt>
              </c:strCache>
            </c:strRef>
          </c:cat>
          <c:val>
            <c:numRef>
              <c:f>Taiwanese!$C$3:$C$10</c:f>
              <c:numCache>
                <c:formatCode>General</c:formatCode>
                <c:ptCount val="8"/>
                <c:pt idx="0">
                  <c:v>140</c:v>
                </c:pt>
                <c:pt idx="1">
                  <c:v>82</c:v>
                </c:pt>
                <c:pt idx="2">
                  <c:v>26</c:v>
                </c:pt>
                <c:pt idx="3">
                  <c:v>8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078912"/>
        <c:axId val="99081216"/>
      </c:barChart>
      <c:lineChart>
        <c:grouping val="standard"/>
        <c:varyColors val="0"/>
        <c:ser>
          <c:idx val="1"/>
          <c:order val="1"/>
          <c:tx>
            <c:strRef>
              <c:f>Taiwanese!$D$2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Taiwanese!$B$3:$B$10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Lafayette</c:v>
                </c:pt>
                <c:pt idx="3">
                  <c:v>St Tammany</c:v>
                </c:pt>
                <c:pt idx="4">
                  <c:v>StBernard</c:v>
                </c:pt>
                <c:pt idx="5">
                  <c:v>St John the Baptist</c:v>
                </c:pt>
                <c:pt idx="6">
                  <c:v>StJames</c:v>
                </c:pt>
                <c:pt idx="7">
                  <c:v>Plaquemines</c:v>
                </c:pt>
              </c:strCache>
            </c:strRef>
          </c:cat>
          <c:val>
            <c:numRef>
              <c:f>Taiwanese!$D$3:$D$10</c:f>
              <c:numCache>
                <c:formatCode>0%</c:formatCode>
                <c:ptCount val="8"/>
                <c:pt idx="0">
                  <c:v>0.54054054054054057</c:v>
                </c:pt>
                <c:pt idx="1">
                  <c:v>0.31660231660231658</c:v>
                </c:pt>
                <c:pt idx="2">
                  <c:v>0.10038610038610038</c:v>
                </c:pt>
                <c:pt idx="3">
                  <c:v>3.0888030888030889E-2</c:v>
                </c:pt>
                <c:pt idx="4">
                  <c:v>7.7220077220077222E-3</c:v>
                </c:pt>
                <c:pt idx="5">
                  <c:v>3.8610038610038611E-3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93504"/>
        <c:axId val="99091968"/>
      </c:lineChart>
      <c:catAx>
        <c:axId val="99078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99081216"/>
        <c:crosses val="autoZero"/>
        <c:auto val="1"/>
        <c:lblAlgn val="ctr"/>
        <c:lblOffset val="100"/>
        <c:noMultiLvlLbl val="0"/>
      </c:catAx>
      <c:valAx>
        <c:axId val="9908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9078912"/>
        <c:crosses val="autoZero"/>
        <c:crossBetween val="between"/>
      </c:valAx>
      <c:valAx>
        <c:axId val="9909196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99093504"/>
        <c:crosses val="max"/>
        <c:crossBetween val="between"/>
      </c:valAx>
      <c:catAx>
        <c:axId val="99093504"/>
        <c:scaling>
          <c:orientation val="minMax"/>
        </c:scaling>
        <c:delete val="1"/>
        <c:axPos val="b"/>
        <c:majorTickMark val="out"/>
        <c:minorTickMark val="none"/>
        <c:tickLblPos val="nextTo"/>
        <c:crossAx val="990919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8515196811160941"/>
          <c:y val="0.38336367759163009"/>
          <c:w val="6.595649322072851E-2"/>
          <c:h val="9.692682869182356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Indonesian </a:t>
            </a:r>
            <a:r>
              <a:rPr lang="en-US" sz="1200" b="1" i="0" baseline="0" dirty="0" smtClean="0">
                <a:effectLst/>
              </a:rPr>
              <a:t>(</a:t>
            </a:r>
            <a:r>
              <a:rPr lang="en-US" sz="1200" b="1" i="0" baseline="0" dirty="0">
                <a:effectLst/>
              </a:rPr>
              <a:t>n= 120)</a:t>
            </a:r>
            <a:endParaRPr lang="en-US" sz="1200" dirty="0">
              <a:effectLst/>
            </a:endParaRPr>
          </a:p>
          <a:p>
            <a:pPr>
              <a:defRPr/>
            </a:pPr>
            <a:r>
              <a:rPr lang="en-US" sz="1200" b="1" i="0" baseline="0" dirty="0">
                <a:effectLst/>
              </a:rPr>
              <a:t>(in Louisiana= 264)</a:t>
            </a:r>
            <a:endParaRPr lang="en-US" sz="12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Indonesian!$C$2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Indonesian!$B$3:$B$10</c:f>
              <c:strCache>
                <c:ptCount val="8"/>
                <c:pt idx="0">
                  <c:v>Lafayette</c:v>
                </c:pt>
                <c:pt idx="1">
                  <c:v>Jefferson</c:v>
                </c:pt>
                <c:pt idx="2">
                  <c:v>St Tammany</c:v>
                </c:pt>
                <c:pt idx="3">
                  <c:v>Orleans</c:v>
                </c:pt>
                <c:pt idx="4">
                  <c:v>StBernard</c:v>
                </c:pt>
                <c:pt idx="5">
                  <c:v>St John the Baptist</c:v>
                </c:pt>
                <c:pt idx="6">
                  <c:v>StJames</c:v>
                </c:pt>
                <c:pt idx="7">
                  <c:v>Plaquemines</c:v>
                </c:pt>
              </c:strCache>
            </c:strRef>
          </c:cat>
          <c:val>
            <c:numRef>
              <c:f>Indonesian!$C$3:$C$10</c:f>
              <c:numCache>
                <c:formatCode>General</c:formatCode>
                <c:ptCount val="8"/>
                <c:pt idx="0">
                  <c:v>35</c:v>
                </c:pt>
                <c:pt idx="1">
                  <c:v>35</c:v>
                </c:pt>
                <c:pt idx="2">
                  <c:v>33</c:v>
                </c:pt>
                <c:pt idx="3">
                  <c:v>13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21728"/>
        <c:axId val="99323264"/>
      </c:barChart>
      <c:lineChart>
        <c:grouping val="standard"/>
        <c:varyColors val="0"/>
        <c:ser>
          <c:idx val="1"/>
          <c:order val="1"/>
          <c:tx>
            <c:strRef>
              <c:f>Indonesian!$D$2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Indonesian!$B$3:$B$10</c:f>
              <c:strCache>
                <c:ptCount val="8"/>
                <c:pt idx="0">
                  <c:v>Lafayette</c:v>
                </c:pt>
                <c:pt idx="1">
                  <c:v>Jefferson</c:v>
                </c:pt>
                <c:pt idx="2">
                  <c:v>St Tammany</c:v>
                </c:pt>
                <c:pt idx="3">
                  <c:v>Orleans</c:v>
                </c:pt>
                <c:pt idx="4">
                  <c:v>StBernard</c:v>
                </c:pt>
                <c:pt idx="5">
                  <c:v>St John the Baptist</c:v>
                </c:pt>
                <c:pt idx="6">
                  <c:v>StJames</c:v>
                </c:pt>
                <c:pt idx="7">
                  <c:v>Plaquemines</c:v>
                </c:pt>
              </c:strCache>
            </c:strRef>
          </c:cat>
          <c:val>
            <c:numRef>
              <c:f>Indonesian!$D$3:$D$10</c:f>
              <c:numCache>
                <c:formatCode>0%</c:formatCode>
                <c:ptCount val="8"/>
                <c:pt idx="0">
                  <c:v>0.29166666666666669</c:v>
                </c:pt>
                <c:pt idx="1">
                  <c:v>0.29166666666666669</c:v>
                </c:pt>
                <c:pt idx="2">
                  <c:v>0.27500000000000002</c:v>
                </c:pt>
                <c:pt idx="3">
                  <c:v>0.10833333333333334</c:v>
                </c:pt>
                <c:pt idx="4">
                  <c:v>3.3333333333333333E-2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47840"/>
        <c:axId val="99346304"/>
      </c:lineChart>
      <c:catAx>
        <c:axId val="99321728"/>
        <c:scaling>
          <c:orientation val="minMax"/>
        </c:scaling>
        <c:delete val="0"/>
        <c:axPos val="b"/>
        <c:majorTickMark val="none"/>
        <c:minorTickMark val="none"/>
        <c:tickLblPos val="nextTo"/>
        <c:crossAx val="99323264"/>
        <c:crosses val="autoZero"/>
        <c:auto val="1"/>
        <c:lblAlgn val="ctr"/>
        <c:lblOffset val="100"/>
        <c:noMultiLvlLbl val="0"/>
      </c:catAx>
      <c:valAx>
        <c:axId val="99323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9321728"/>
        <c:crosses val="autoZero"/>
        <c:crossBetween val="between"/>
      </c:valAx>
      <c:valAx>
        <c:axId val="9934630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99347840"/>
        <c:crosses val="max"/>
        <c:crossBetween val="between"/>
      </c:valAx>
      <c:catAx>
        <c:axId val="99347840"/>
        <c:scaling>
          <c:orientation val="minMax"/>
        </c:scaling>
        <c:delete val="1"/>
        <c:axPos val="b"/>
        <c:majorTickMark val="out"/>
        <c:minorTickMark val="none"/>
        <c:tickLblPos val="nextTo"/>
        <c:crossAx val="9934630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141666666666669"/>
          <c:y val="0.48059287838044046"/>
          <c:w val="6.1916666666666668E-2"/>
          <c:h val="9.653873332243179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Malaysian </a:t>
            </a:r>
            <a:r>
              <a:rPr lang="en-US" sz="1200" b="1" i="0" baseline="0" dirty="0" smtClean="0">
                <a:effectLst/>
              </a:rPr>
              <a:t>(</a:t>
            </a:r>
            <a:r>
              <a:rPr lang="en-US" sz="1200" b="1" i="0" baseline="0" dirty="0">
                <a:effectLst/>
              </a:rPr>
              <a:t>n= 31)</a:t>
            </a:r>
            <a:endParaRPr lang="en-US" sz="1200" dirty="0">
              <a:effectLst/>
            </a:endParaRPr>
          </a:p>
          <a:p>
            <a:pPr>
              <a:defRPr/>
            </a:pPr>
            <a:r>
              <a:rPr lang="en-US" sz="1200" b="1" i="0" baseline="0" dirty="0">
                <a:effectLst/>
              </a:rPr>
              <a:t>(in Louisiana= 74)</a:t>
            </a:r>
            <a:endParaRPr lang="en-US" sz="12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Malaysian!$C$2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8.8467588122773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0616110574732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723270440251573E-3"/>
                  <c:y val="7.5829361248091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Malaysian!$B$3:$B$10</c:f>
              <c:strCache>
                <c:ptCount val="8"/>
                <c:pt idx="0">
                  <c:v>Lafayette</c:v>
                </c:pt>
                <c:pt idx="1">
                  <c:v>Jefferson</c:v>
                </c:pt>
                <c:pt idx="2">
                  <c:v>Orleans</c:v>
                </c:pt>
                <c:pt idx="3">
                  <c:v>St Tammany</c:v>
                </c:pt>
                <c:pt idx="4">
                  <c:v>St John the Baptist</c:v>
                </c:pt>
                <c:pt idx="5">
                  <c:v>StJames</c:v>
                </c:pt>
                <c:pt idx="6">
                  <c:v>StBernard</c:v>
                </c:pt>
                <c:pt idx="7">
                  <c:v>Plaquemines</c:v>
                </c:pt>
              </c:strCache>
            </c:strRef>
          </c:cat>
          <c:val>
            <c:numRef>
              <c:f>Malaysian!$C$3:$C$10</c:f>
              <c:numCache>
                <c:formatCode>General</c:formatCode>
                <c:ptCount val="8"/>
                <c:pt idx="0">
                  <c:v>16</c:v>
                </c:pt>
                <c:pt idx="1">
                  <c:v>7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067776"/>
        <c:axId val="99428224"/>
      </c:barChart>
      <c:lineChart>
        <c:grouping val="standard"/>
        <c:varyColors val="0"/>
        <c:ser>
          <c:idx val="1"/>
          <c:order val="1"/>
          <c:tx>
            <c:strRef>
              <c:f>Malaysian!$D$2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Malaysian!$B$3:$B$10</c:f>
              <c:strCache>
                <c:ptCount val="8"/>
                <c:pt idx="0">
                  <c:v>Lafayette</c:v>
                </c:pt>
                <c:pt idx="1">
                  <c:v>Jefferson</c:v>
                </c:pt>
                <c:pt idx="2">
                  <c:v>Orleans</c:v>
                </c:pt>
                <c:pt idx="3">
                  <c:v>St Tammany</c:v>
                </c:pt>
                <c:pt idx="4">
                  <c:v>St John the Baptist</c:v>
                </c:pt>
                <c:pt idx="5">
                  <c:v>StJames</c:v>
                </c:pt>
                <c:pt idx="6">
                  <c:v>StBernard</c:v>
                </c:pt>
                <c:pt idx="7">
                  <c:v>Plaquemines</c:v>
                </c:pt>
              </c:strCache>
            </c:strRef>
          </c:cat>
          <c:val>
            <c:numRef>
              <c:f>Malaysian!$D$3:$D$10</c:f>
              <c:numCache>
                <c:formatCode>0%</c:formatCode>
                <c:ptCount val="8"/>
                <c:pt idx="0">
                  <c:v>0.5161290322580645</c:v>
                </c:pt>
                <c:pt idx="1">
                  <c:v>0.22580645161290322</c:v>
                </c:pt>
                <c:pt idx="2">
                  <c:v>0.19354838709677419</c:v>
                </c:pt>
                <c:pt idx="3">
                  <c:v>6.4516129032258063E-2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527680"/>
        <c:axId val="99526144"/>
      </c:lineChart>
      <c:catAx>
        <c:axId val="99067776"/>
        <c:scaling>
          <c:orientation val="minMax"/>
        </c:scaling>
        <c:delete val="0"/>
        <c:axPos val="b"/>
        <c:majorTickMark val="none"/>
        <c:minorTickMark val="none"/>
        <c:tickLblPos val="nextTo"/>
        <c:crossAx val="99428224"/>
        <c:crosses val="autoZero"/>
        <c:auto val="1"/>
        <c:lblAlgn val="ctr"/>
        <c:lblOffset val="100"/>
        <c:noMultiLvlLbl val="0"/>
      </c:catAx>
      <c:valAx>
        <c:axId val="99428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9067776"/>
        <c:crosses val="autoZero"/>
        <c:crossBetween val="between"/>
      </c:valAx>
      <c:valAx>
        <c:axId val="9952614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99527680"/>
        <c:crosses val="max"/>
        <c:crossBetween val="between"/>
      </c:valAx>
      <c:catAx>
        <c:axId val="99527680"/>
        <c:scaling>
          <c:orientation val="minMax"/>
        </c:scaling>
        <c:delete val="1"/>
        <c:axPos val="b"/>
        <c:majorTickMark val="out"/>
        <c:minorTickMark val="none"/>
        <c:tickLblPos val="nextTo"/>
        <c:crossAx val="9952614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Asians</a:t>
            </a:r>
            <a:r>
              <a:rPr lang="en-US" baseline="0" dirty="0"/>
              <a:t> in the New Orleans Metro area</a:t>
            </a:r>
          </a:p>
          <a:p>
            <a:pPr>
              <a:defRPr/>
            </a:pPr>
            <a:r>
              <a:rPr lang="en-US" sz="1200" baseline="0" dirty="0"/>
              <a:t>(N=30,332</a:t>
            </a:r>
            <a:r>
              <a:rPr lang="en-US" sz="1200" baseline="0" dirty="0" smtClean="0"/>
              <a:t>)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Sheet15!$B$5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997455470737916E-2"/>
                  <c:y val="3.11162933487330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641221374045803E-2"/>
                  <c:y val="-6.223258669746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Sheet15!$A$6:$A$12</c:f>
              <c:strCache>
                <c:ptCount val="7"/>
                <c:pt idx="0">
                  <c:v>Jefferson</c:v>
                </c:pt>
                <c:pt idx="1">
                  <c:v>Orleans</c:v>
                </c:pt>
                <c:pt idx="2">
                  <c:v>St Tammany</c:v>
                </c:pt>
                <c:pt idx="3">
                  <c:v>Plaquemines</c:v>
                </c:pt>
                <c:pt idx="4">
                  <c:v>StBernard</c:v>
                </c:pt>
                <c:pt idx="5">
                  <c:v>St John the Baptist</c:v>
                </c:pt>
                <c:pt idx="6">
                  <c:v>StJames</c:v>
                </c:pt>
              </c:strCache>
            </c:strRef>
          </c:cat>
          <c:val>
            <c:numRef>
              <c:f>Sheet15!$B$6:$B$12</c:f>
              <c:numCache>
                <c:formatCode>General</c:formatCode>
                <c:ptCount val="7"/>
                <c:pt idx="0">
                  <c:v>16107</c:v>
                </c:pt>
                <c:pt idx="1">
                  <c:v>9683</c:v>
                </c:pt>
                <c:pt idx="2">
                  <c:v>2838</c:v>
                </c:pt>
                <c:pt idx="3">
                  <c:v>683</c:v>
                </c:pt>
                <c:pt idx="4">
                  <c:v>674</c:v>
                </c:pt>
                <c:pt idx="5">
                  <c:v>316</c:v>
                </c:pt>
                <c:pt idx="6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123264"/>
        <c:axId val="66124800"/>
      </c:barChart>
      <c:lineChart>
        <c:grouping val="standard"/>
        <c:varyColors val="0"/>
        <c:ser>
          <c:idx val="1"/>
          <c:order val="1"/>
          <c:tx>
            <c:strRef>
              <c:f>Sheet15!$C$5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cat>
            <c:strRef>
              <c:f>Sheet15!$A$6:$A$12</c:f>
              <c:strCache>
                <c:ptCount val="7"/>
                <c:pt idx="0">
                  <c:v>Jefferson</c:v>
                </c:pt>
                <c:pt idx="1">
                  <c:v>Orleans</c:v>
                </c:pt>
                <c:pt idx="2">
                  <c:v>St Tammany</c:v>
                </c:pt>
                <c:pt idx="3">
                  <c:v>Plaquemines</c:v>
                </c:pt>
                <c:pt idx="4">
                  <c:v>StBernard</c:v>
                </c:pt>
                <c:pt idx="5">
                  <c:v>St John the Baptist</c:v>
                </c:pt>
                <c:pt idx="6">
                  <c:v>StJames</c:v>
                </c:pt>
              </c:strCache>
            </c:strRef>
          </c:cat>
          <c:val>
            <c:numRef>
              <c:f>Sheet15!$C$6:$C$12</c:f>
              <c:numCache>
                <c:formatCode>0%</c:formatCode>
                <c:ptCount val="7"/>
                <c:pt idx="0">
                  <c:v>0.47535710069649389</c:v>
                </c:pt>
                <c:pt idx="1">
                  <c:v>0.28576909455790345</c:v>
                </c:pt>
                <c:pt idx="2">
                  <c:v>8.3756345177664976E-2</c:v>
                </c:pt>
                <c:pt idx="3">
                  <c:v>2.0157006256640301E-2</c:v>
                </c:pt>
                <c:pt idx="4">
                  <c:v>1.989139416833904E-2</c:v>
                </c:pt>
                <c:pt idx="5">
                  <c:v>9.3259355447999053E-3</c:v>
                </c:pt>
                <c:pt idx="6">
                  <c:v>9.1488608192657301E-4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631552"/>
        <c:axId val="88629632"/>
      </c:lineChart>
      <c:catAx>
        <c:axId val="66123264"/>
        <c:scaling>
          <c:orientation val="minMax"/>
        </c:scaling>
        <c:delete val="0"/>
        <c:axPos val="b"/>
        <c:majorTickMark val="none"/>
        <c:minorTickMark val="none"/>
        <c:tickLblPos val="nextTo"/>
        <c:crossAx val="66124800"/>
        <c:crosses val="autoZero"/>
        <c:auto val="1"/>
        <c:lblAlgn val="ctr"/>
        <c:lblOffset val="100"/>
        <c:noMultiLvlLbl val="0"/>
      </c:catAx>
      <c:valAx>
        <c:axId val="6612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66123264"/>
        <c:crosses val="autoZero"/>
        <c:crossBetween val="between"/>
      </c:valAx>
      <c:valAx>
        <c:axId val="8862963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88631552"/>
        <c:crosses val="max"/>
        <c:crossBetween val="between"/>
      </c:valAx>
      <c:catAx>
        <c:axId val="88631552"/>
        <c:scaling>
          <c:orientation val="minMax"/>
        </c:scaling>
        <c:delete val="1"/>
        <c:axPos val="b"/>
        <c:majorTickMark val="out"/>
        <c:minorTickMark val="none"/>
        <c:tickLblPos val="nextTo"/>
        <c:crossAx val="88629632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Vietnamese </a:t>
            </a:r>
            <a:r>
              <a:rPr lang="en-US" sz="1200" b="1" i="0" baseline="0" dirty="0" smtClean="0">
                <a:effectLst/>
              </a:rPr>
              <a:t>(</a:t>
            </a:r>
            <a:r>
              <a:rPr lang="en-US" sz="1200" b="1" i="0" baseline="0" dirty="0">
                <a:effectLst/>
              </a:rPr>
              <a:t>n= 17,326)</a:t>
            </a:r>
            <a:endParaRPr lang="en-US" sz="12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>
                <a:effectLst/>
              </a:rPr>
              <a:t>(in Louisiana= 28,352)</a:t>
            </a:r>
            <a:endParaRPr lang="en-US" sz="12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Vietnamese!$C$1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Vietnamese!$B$2:$B$9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Lafayette</c:v>
                </c:pt>
                <c:pt idx="3">
                  <c:v>St Tammany</c:v>
                </c:pt>
                <c:pt idx="4">
                  <c:v>Plaquemines</c:v>
                </c:pt>
                <c:pt idx="5">
                  <c:v>StBernard</c:v>
                </c:pt>
                <c:pt idx="6">
                  <c:v>St John the Baptist</c:v>
                </c:pt>
                <c:pt idx="7">
                  <c:v>StJames</c:v>
                </c:pt>
              </c:strCache>
            </c:strRef>
          </c:cat>
          <c:val>
            <c:numRef>
              <c:f>Vietnamese!$C$2:$C$9</c:f>
              <c:numCache>
                <c:formatCode>General</c:formatCode>
                <c:ptCount val="8"/>
                <c:pt idx="0">
                  <c:v>8288</c:v>
                </c:pt>
                <c:pt idx="1">
                  <c:v>5994</c:v>
                </c:pt>
                <c:pt idx="2">
                  <c:v>1415</c:v>
                </c:pt>
                <c:pt idx="3">
                  <c:v>744</c:v>
                </c:pt>
                <c:pt idx="4">
                  <c:v>403</c:v>
                </c:pt>
                <c:pt idx="5">
                  <c:v>367</c:v>
                </c:pt>
                <c:pt idx="6">
                  <c:v>103</c:v>
                </c:pt>
                <c:pt idx="7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72096"/>
        <c:axId val="98773632"/>
      </c:barChart>
      <c:lineChart>
        <c:grouping val="standard"/>
        <c:varyColors val="0"/>
        <c:ser>
          <c:idx val="1"/>
          <c:order val="1"/>
          <c:tx>
            <c:strRef>
              <c:f>Vietnamese!$D$1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dLbls>
            <c:dLbl>
              <c:idx val="7"/>
              <c:layout>
                <c:manualLayout>
                  <c:x val="-3.0519785592498381E-2"/>
                  <c:y val="-5.860806475498934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&lt;1%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Vietnamese!$B$2:$B$9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Lafayette</c:v>
                </c:pt>
                <c:pt idx="3">
                  <c:v>St Tammany</c:v>
                </c:pt>
                <c:pt idx="4">
                  <c:v>Plaquemines</c:v>
                </c:pt>
                <c:pt idx="5">
                  <c:v>StBernard</c:v>
                </c:pt>
                <c:pt idx="6">
                  <c:v>St John the Baptist</c:v>
                </c:pt>
                <c:pt idx="7">
                  <c:v>StJames</c:v>
                </c:pt>
              </c:strCache>
            </c:strRef>
          </c:cat>
          <c:val>
            <c:numRef>
              <c:f>Vietnamese!$D$2:$D$9</c:f>
              <c:numCache>
                <c:formatCode>0%</c:formatCode>
                <c:ptCount val="8"/>
                <c:pt idx="0">
                  <c:v>0.47835622763476854</c:v>
                </c:pt>
                <c:pt idx="1">
                  <c:v>0.34595405748585939</c:v>
                </c:pt>
                <c:pt idx="2">
                  <c:v>8.1669167724806646E-2</c:v>
                </c:pt>
                <c:pt idx="3">
                  <c:v>4.2941244372619182E-2</c:v>
                </c:pt>
                <c:pt idx="4">
                  <c:v>2.3259840701835392E-2</c:v>
                </c:pt>
                <c:pt idx="5">
                  <c:v>2.1182038554773172E-2</c:v>
                </c:pt>
                <c:pt idx="6">
                  <c:v>5.9448228096502364E-3</c:v>
                </c:pt>
                <c:pt idx="7">
                  <c:v>6.9260071568740618E-4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178368"/>
        <c:axId val="99176832"/>
      </c:lineChart>
      <c:catAx>
        <c:axId val="98772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98773632"/>
        <c:crosses val="autoZero"/>
        <c:auto val="1"/>
        <c:lblAlgn val="ctr"/>
        <c:lblOffset val="100"/>
        <c:noMultiLvlLbl val="0"/>
      </c:catAx>
      <c:valAx>
        <c:axId val="98773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8772096"/>
        <c:crosses val="autoZero"/>
        <c:crossBetween val="between"/>
      </c:valAx>
      <c:valAx>
        <c:axId val="9917683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99178368"/>
        <c:crosses val="max"/>
        <c:crossBetween val="between"/>
      </c:valAx>
      <c:catAx>
        <c:axId val="99178368"/>
        <c:scaling>
          <c:orientation val="minMax"/>
        </c:scaling>
        <c:delete val="1"/>
        <c:axPos val="b"/>
        <c:majorTickMark val="out"/>
        <c:minorTickMark val="none"/>
        <c:tickLblPos val="nextTo"/>
        <c:crossAx val="99176832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Asian Indian </a:t>
            </a:r>
            <a:r>
              <a:rPr lang="en-US" sz="1200" dirty="0" smtClean="0"/>
              <a:t>(</a:t>
            </a:r>
            <a:r>
              <a:rPr lang="en-US" sz="1200" dirty="0"/>
              <a:t>n=4,617)</a:t>
            </a:r>
          </a:p>
          <a:p>
            <a:pPr>
              <a:defRPr/>
            </a:pPr>
            <a:r>
              <a:rPr lang="en-US" sz="1200" dirty="0"/>
              <a:t>(in</a:t>
            </a:r>
            <a:r>
              <a:rPr lang="en-US" sz="1200" baseline="0" dirty="0"/>
              <a:t> Louisiana= 11,174)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'Asian Indian'!$C$3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'Asian Indian'!$B$4:$B$11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Lafayette</c:v>
                </c:pt>
                <c:pt idx="3">
                  <c:v>St Tammany</c:v>
                </c:pt>
                <c:pt idx="4">
                  <c:v>St John the Baptist</c:v>
                </c:pt>
                <c:pt idx="5">
                  <c:v>Plaquemines</c:v>
                </c:pt>
                <c:pt idx="6">
                  <c:v>St Bernard</c:v>
                </c:pt>
                <c:pt idx="7">
                  <c:v>St James</c:v>
                </c:pt>
              </c:strCache>
            </c:strRef>
          </c:cat>
          <c:val>
            <c:numRef>
              <c:f>'Asian Indian'!$C$4:$C$11</c:f>
              <c:numCache>
                <c:formatCode>General</c:formatCode>
                <c:ptCount val="8"/>
                <c:pt idx="0">
                  <c:v>2201</c:v>
                </c:pt>
                <c:pt idx="1">
                  <c:v>1153</c:v>
                </c:pt>
                <c:pt idx="2">
                  <c:v>663</c:v>
                </c:pt>
                <c:pt idx="3">
                  <c:v>475</c:v>
                </c:pt>
                <c:pt idx="4">
                  <c:v>72</c:v>
                </c:pt>
                <c:pt idx="5">
                  <c:v>25</c:v>
                </c:pt>
                <c:pt idx="6">
                  <c:v>20</c:v>
                </c:pt>
                <c:pt idx="7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887936"/>
        <c:axId val="98915456"/>
      </c:barChart>
      <c:lineChart>
        <c:grouping val="standard"/>
        <c:varyColors val="0"/>
        <c:ser>
          <c:idx val="1"/>
          <c:order val="1"/>
          <c:tx>
            <c:strRef>
              <c:f>'Asian Indian'!$D$3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'Asian Indian'!$B$4:$B$11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Lafayette</c:v>
                </c:pt>
                <c:pt idx="3">
                  <c:v>St Tammany</c:v>
                </c:pt>
                <c:pt idx="4">
                  <c:v>St John the Baptist</c:v>
                </c:pt>
                <c:pt idx="5">
                  <c:v>Plaquemines</c:v>
                </c:pt>
                <c:pt idx="6">
                  <c:v>St Bernard</c:v>
                </c:pt>
                <c:pt idx="7">
                  <c:v>St James</c:v>
                </c:pt>
              </c:strCache>
            </c:strRef>
          </c:cat>
          <c:val>
            <c:numRef>
              <c:f>'Asian Indian'!$D$4:$D$11</c:f>
              <c:numCache>
                <c:formatCode>0%</c:formatCode>
                <c:ptCount val="8"/>
                <c:pt idx="0">
                  <c:v>0.47671648256443577</c:v>
                </c:pt>
                <c:pt idx="1">
                  <c:v>0.24972926142516785</c:v>
                </c:pt>
                <c:pt idx="2">
                  <c:v>0.14359974009096815</c:v>
                </c:pt>
                <c:pt idx="3">
                  <c:v>0.102880658436214</c:v>
                </c:pt>
                <c:pt idx="4">
                  <c:v>1.5594541910331383E-2</c:v>
                </c:pt>
                <c:pt idx="5">
                  <c:v>5.4147714966428419E-3</c:v>
                </c:pt>
                <c:pt idx="6">
                  <c:v>4.3318171973142734E-3</c:v>
                </c:pt>
                <c:pt idx="7">
                  <c:v>1.7327268789257093E-3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29376"/>
        <c:axId val="98916992"/>
      </c:lineChart>
      <c:catAx>
        <c:axId val="98887936"/>
        <c:scaling>
          <c:orientation val="minMax"/>
        </c:scaling>
        <c:delete val="0"/>
        <c:axPos val="b"/>
        <c:majorTickMark val="none"/>
        <c:minorTickMark val="none"/>
        <c:tickLblPos val="nextTo"/>
        <c:crossAx val="98915456"/>
        <c:crosses val="autoZero"/>
        <c:auto val="1"/>
        <c:lblAlgn val="ctr"/>
        <c:lblOffset val="100"/>
        <c:noMultiLvlLbl val="0"/>
      </c:catAx>
      <c:valAx>
        <c:axId val="989154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8887936"/>
        <c:crosses val="autoZero"/>
        <c:crossBetween val="between"/>
      </c:valAx>
      <c:valAx>
        <c:axId val="9891699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99029376"/>
        <c:crosses val="max"/>
        <c:crossBetween val="between"/>
      </c:valAx>
      <c:catAx>
        <c:axId val="99029376"/>
        <c:scaling>
          <c:orientation val="minMax"/>
        </c:scaling>
        <c:delete val="1"/>
        <c:axPos val="b"/>
        <c:majorTickMark val="out"/>
        <c:minorTickMark val="none"/>
        <c:tickLblPos val="nextTo"/>
        <c:crossAx val="98916992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Chinese (except for Taiwanese) </a:t>
            </a:r>
            <a:r>
              <a:rPr lang="en-US" sz="1200" b="1" i="0" baseline="0" dirty="0" smtClean="0">
                <a:effectLst/>
              </a:rPr>
              <a:t>(</a:t>
            </a:r>
            <a:r>
              <a:rPr lang="en-US" sz="1200" b="1" i="0" baseline="0" dirty="0">
                <a:effectLst/>
              </a:rPr>
              <a:t>n= 4,506)</a:t>
            </a:r>
            <a:endParaRPr lang="en-US" sz="1200" dirty="0">
              <a:effectLst/>
            </a:endParaRPr>
          </a:p>
          <a:p>
            <a:pPr>
              <a:defRPr/>
            </a:pPr>
            <a:r>
              <a:rPr lang="en-US" sz="1200" b="1" i="0" baseline="0" dirty="0">
                <a:effectLst/>
              </a:rPr>
              <a:t>(in Louisiana= 9,412)</a:t>
            </a:r>
            <a:endParaRPr lang="en-US" sz="12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Chinese!$C$2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Chinese!$B$3:$B$10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St Tammany</c:v>
                </c:pt>
                <c:pt idx="3">
                  <c:v>Lafayette</c:v>
                </c:pt>
                <c:pt idx="4">
                  <c:v>StBernard</c:v>
                </c:pt>
                <c:pt idx="5">
                  <c:v>St John the Baptist</c:v>
                </c:pt>
                <c:pt idx="6">
                  <c:v>Plaquemines</c:v>
                </c:pt>
                <c:pt idx="7">
                  <c:v>StJames</c:v>
                </c:pt>
              </c:strCache>
            </c:strRef>
          </c:cat>
          <c:val>
            <c:numRef>
              <c:f>Chinese!$C$3:$C$10</c:f>
              <c:numCache>
                <c:formatCode>General</c:formatCode>
                <c:ptCount val="8"/>
                <c:pt idx="0">
                  <c:v>2193</c:v>
                </c:pt>
                <c:pt idx="1">
                  <c:v>1113</c:v>
                </c:pt>
                <c:pt idx="2">
                  <c:v>564</c:v>
                </c:pt>
                <c:pt idx="3">
                  <c:v>530</c:v>
                </c:pt>
                <c:pt idx="4">
                  <c:v>52</c:v>
                </c:pt>
                <c:pt idx="5">
                  <c:v>36</c:v>
                </c:pt>
                <c:pt idx="6">
                  <c:v>18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56096"/>
        <c:axId val="98757632"/>
      </c:barChart>
      <c:lineChart>
        <c:grouping val="standard"/>
        <c:varyColors val="0"/>
        <c:ser>
          <c:idx val="1"/>
          <c:order val="1"/>
          <c:tx>
            <c:strRef>
              <c:f>Chinese!$D$2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5423728813559324E-2"/>
                  <c:y val="-2.5995123696875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423728813559348E-2"/>
                  <c:y val="8.0151631398697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011299435028249E-2"/>
                  <c:y val="3.2493904621093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011299435028249E-2"/>
                  <c:y val="4.7657726777604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Chinese!$B$3:$B$10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St Tammany</c:v>
                </c:pt>
                <c:pt idx="3">
                  <c:v>Lafayette</c:v>
                </c:pt>
                <c:pt idx="4">
                  <c:v>StBernard</c:v>
                </c:pt>
                <c:pt idx="5">
                  <c:v>St John the Baptist</c:v>
                </c:pt>
                <c:pt idx="6">
                  <c:v>Plaquemines</c:v>
                </c:pt>
                <c:pt idx="7">
                  <c:v>StJames</c:v>
                </c:pt>
              </c:strCache>
            </c:strRef>
          </c:cat>
          <c:val>
            <c:numRef>
              <c:f>Chinese!$D$3:$D$10</c:f>
              <c:numCache>
                <c:formatCode>0%</c:formatCode>
                <c:ptCount val="8"/>
                <c:pt idx="0">
                  <c:v>0.48668442077230362</c:v>
                </c:pt>
                <c:pt idx="1">
                  <c:v>0.2470039946737683</c:v>
                </c:pt>
                <c:pt idx="2">
                  <c:v>0.12516644474034622</c:v>
                </c:pt>
                <c:pt idx="3">
                  <c:v>0.11762094984465157</c:v>
                </c:pt>
                <c:pt idx="4">
                  <c:v>1.154016866400355E-2</c:v>
                </c:pt>
                <c:pt idx="5">
                  <c:v>7.989347536617843E-3</c:v>
                </c:pt>
                <c:pt idx="6">
                  <c:v>3.9946737683089215E-3</c:v>
                </c:pt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74880"/>
        <c:axId val="98843264"/>
      </c:lineChart>
      <c:catAx>
        <c:axId val="98756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98757632"/>
        <c:crosses val="autoZero"/>
        <c:auto val="1"/>
        <c:lblAlgn val="ctr"/>
        <c:lblOffset val="100"/>
        <c:noMultiLvlLbl val="0"/>
      </c:catAx>
      <c:valAx>
        <c:axId val="98757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8756096"/>
        <c:crosses val="autoZero"/>
        <c:crossBetween val="between"/>
      </c:valAx>
      <c:valAx>
        <c:axId val="9884326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98874880"/>
        <c:crosses val="max"/>
        <c:crossBetween val="between"/>
      </c:valAx>
      <c:catAx>
        <c:axId val="98874880"/>
        <c:scaling>
          <c:orientation val="minMax"/>
        </c:scaling>
        <c:delete val="1"/>
        <c:axPos val="b"/>
        <c:majorTickMark val="out"/>
        <c:minorTickMark val="none"/>
        <c:tickLblPos val="nextTo"/>
        <c:crossAx val="9884326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Filipino </a:t>
            </a:r>
            <a:r>
              <a:rPr lang="en-US" sz="1200" b="1" i="0" baseline="0" dirty="0" smtClean="0">
                <a:effectLst/>
              </a:rPr>
              <a:t>(</a:t>
            </a:r>
            <a:r>
              <a:rPr lang="en-US" sz="1200" b="1" i="0" baseline="0" dirty="0">
                <a:effectLst/>
              </a:rPr>
              <a:t>n= 2,709)</a:t>
            </a:r>
            <a:endParaRPr lang="en-US" sz="1200" dirty="0">
              <a:effectLst/>
            </a:endParaRPr>
          </a:p>
          <a:p>
            <a:pPr>
              <a:defRPr/>
            </a:pPr>
            <a:r>
              <a:rPr lang="en-US" sz="1200" b="1" i="0" baseline="0" dirty="0">
                <a:effectLst/>
              </a:rPr>
              <a:t>(in Louisiana= 6,416)</a:t>
            </a:r>
            <a:endParaRPr lang="en-US" sz="12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Filipino!$C$2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7410226520298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7051132601494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1316647238194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5.2230679560896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5.2230679560896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Filipino!$B$3:$B$10</c:f>
              <c:strCache>
                <c:ptCount val="8"/>
                <c:pt idx="0">
                  <c:v>Jefferson</c:v>
                </c:pt>
                <c:pt idx="1">
                  <c:v>St Tammany</c:v>
                </c:pt>
                <c:pt idx="2">
                  <c:v>Orleans</c:v>
                </c:pt>
                <c:pt idx="3">
                  <c:v>Lafayette</c:v>
                </c:pt>
                <c:pt idx="4">
                  <c:v>StBernard</c:v>
                </c:pt>
                <c:pt idx="5">
                  <c:v>Plaquemines</c:v>
                </c:pt>
                <c:pt idx="6">
                  <c:v>St John the Baptist</c:v>
                </c:pt>
                <c:pt idx="7">
                  <c:v>StJames</c:v>
                </c:pt>
              </c:strCache>
            </c:strRef>
          </c:cat>
          <c:val>
            <c:numRef>
              <c:f>Filipino!$C$3:$C$10</c:f>
              <c:numCache>
                <c:formatCode>General</c:formatCode>
                <c:ptCount val="8"/>
                <c:pt idx="0">
                  <c:v>1207</c:v>
                </c:pt>
                <c:pt idx="1">
                  <c:v>458</c:v>
                </c:pt>
                <c:pt idx="2">
                  <c:v>452</c:v>
                </c:pt>
                <c:pt idx="3">
                  <c:v>254</c:v>
                </c:pt>
                <c:pt idx="4">
                  <c:v>197</c:v>
                </c:pt>
                <c:pt idx="5">
                  <c:v>72</c:v>
                </c:pt>
                <c:pt idx="6">
                  <c:v>66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79904"/>
        <c:axId val="98781440"/>
      </c:barChart>
      <c:lineChart>
        <c:grouping val="standard"/>
        <c:varyColors val="0"/>
        <c:ser>
          <c:idx val="1"/>
          <c:order val="1"/>
          <c:tx>
            <c:strRef>
              <c:f>Filipino!$D$2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dLbls>
            <c:dLbl>
              <c:idx val="7"/>
              <c:layout>
                <c:manualLayout>
                  <c:x val="-1.8832391713747645E-3"/>
                  <c:y val="-3.482045304059770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&lt;1%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Filipino!$B$3:$B$10</c:f>
              <c:strCache>
                <c:ptCount val="8"/>
                <c:pt idx="0">
                  <c:v>Jefferson</c:v>
                </c:pt>
                <c:pt idx="1">
                  <c:v>St Tammany</c:v>
                </c:pt>
                <c:pt idx="2">
                  <c:v>Orleans</c:v>
                </c:pt>
                <c:pt idx="3">
                  <c:v>Lafayette</c:v>
                </c:pt>
                <c:pt idx="4">
                  <c:v>StBernard</c:v>
                </c:pt>
                <c:pt idx="5">
                  <c:v>Plaquemines</c:v>
                </c:pt>
                <c:pt idx="6">
                  <c:v>St John the Baptist</c:v>
                </c:pt>
                <c:pt idx="7">
                  <c:v>StJames</c:v>
                </c:pt>
              </c:strCache>
            </c:strRef>
          </c:cat>
          <c:val>
            <c:numRef>
              <c:f>Filipino!$D$3:$D$10</c:f>
              <c:numCache>
                <c:formatCode>0%</c:formatCode>
                <c:ptCount val="8"/>
                <c:pt idx="0">
                  <c:v>0.44555186415651532</c:v>
                </c:pt>
                <c:pt idx="1">
                  <c:v>0.16906607604282023</c:v>
                </c:pt>
                <c:pt idx="2">
                  <c:v>0.16685123661867848</c:v>
                </c:pt>
                <c:pt idx="3">
                  <c:v>9.3761535622000736E-2</c:v>
                </c:pt>
                <c:pt idx="4">
                  <c:v>7.272056109265411E-2</c:v>
                </c:pt>
                <c:pt idx="5">
                  <c:v>2.6578073089700997E-2</c:v>
                </c:pt>
                <c:pt idx="6">
                  <c:v>2.4363233665559248E-2</c:v>
                </c:pt>
                <c:pt idx="7">
                  <c:v>1.1074197120708748E-3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16768"/>
        <c:axId val="98806400"/>
      </c:lineChart>
      <c:catAx>
        <c:axId val="98779904"/>
        <c:scaling>
          <c:orientation val="minMax"/>
        </c:scaling>
        <c:delete val="0"/>
        <c:axPos val="b"/>
        <c:majorTickMark val="none"/>
        <c:minorTickMark val="none"/>
        <c:tickLblPos val="nextTo"/>
        <c:crossAx val="98781440"/>
        <c:crosses val="autoZero"/>
        <c:auto val="1"/>
        <c:lblAlgn val="ctr"/>
        <c:lblOffset val="100"/>
        <c:noMultiLvlLbl val="0"/>
      </c:catAx>
      <c:valAx>
        <c:axId val="98781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8779904"/>
        <c:crosses val="autoZero"/>
        <c:crossBetween val="between"/>
      </c:valAx>
      <c:valAx>
        <c:axId val="9880640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98816768"/>
        <c:crosses val="max"/>
        <c:crossBetween val="between"/>
      </c:valAx>
      <c:catAx>
        <c:axId val="98816768"/>
        <c:scaling>
          <c:orientation val="minMax"/>
        </c:scaling>
        <c:delete val="1"/>
        <c:axPos val="b"/>
        <c:majorTickMark val="out"/>
        <c:minorTickMark val="none"/>
        <c:tickLblPos val="nextTo"/>
        <c:crossAx val="98806400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Korean </a:t>
            </a:r>
            <a:r>
              <a:rPr lang="en-US" sz="1200" b="1" i="0" baseline="0" dirty="0" smtClean="0">
                <a:effectLst/>
              </a:rPr>
              <a:t>(</a:t>
            </a:r>
            <a:r>
              <a:rPr lang="en-US" sz="1200" b="1" i="0" baseline="0" dirty="0">
                <a:effectLst/>
              </a:rPr>
              <a:t>n= 1,376)</a:t>
            </a:r>
            <a:endParaRPr lang="en-US" sz="1200" dirty="0">
              <a:effectLst/>
            </a:endParaRPr>
          </a:p>
          <a:p>
            <a:pPr>
              <a:defRPr/>
            </a:pPr>
            <a:r>
              <a:rPr lang="en-US" sz="1200" b="1" i="0" baseline="0" dirty="0">
                <a:effectLst/>
              </a:rPr>
              <a:t>(in Louisiana= 3,367)</a:t>
            </a:r>
            <a:endParaRPr lang="en-US" sz="12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7782135031286222E-2"/>
          <c:y val="0.16379364790587145"/>
          <c:w val="0.81266639835158216"/>
          <c:h val="0.718715328412108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Korean!$C$2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0.11073698657770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8765420461197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0175831199032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Korean!$B$3:$B$10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St Tammany</c:v>
                </c:pt>
                <c:pt idx="3">
                  <c:v>Lafayette</c:v>
                </c:pt>
                <c:pt idx="4">
                  <c:v>Plaquemines</c:v>
                </c:pt>
                <c:pt idx="5">
                  <c:v>St John the Baptist</c:v>
                </c:pt>
                <c:pt idx="6">
                  <c:v>StBernard</c:v>
                </c:pt>
                <c:pt idx="7">
                  <c:v>StJames</c:v>
                </c:pt>
              </c:strCache>
            </c:strRef>
          </c:cat>
          <c:val>
            <c:numRef>
              <c:f>Korean!$C$3:$C$10</c:f>
              <c:numCache>
                <c:formatCode>General</c:formatCode>
                <c:ptCount val="8"/>
                <c:pt idx="0">
                  <c:v>652</c:v>
                </c:pt>
                <c:pt idx="1">
                  <c:v>368</c:v>
                </c:pt>
                <c:pt idx="2">
                  <c:v>186</c:v>
                </c:pt>
                <c:pt idx="3">
                  <c:v>135</c:v>
                </c:pt>
                <c:pt idx="4">
                  <c:v>17</c:v>
                </c:pt>
                <c:pt idx="5">
                  <c:v>10</c:v>
                </c:pt>
                <c:pt idx="6">
                  <c:v>5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891264"/>
        <c:axId val="98859264"/>
      </c:barChart>
      <c:lineChart>
        <c:grouping val="standard"/>
        <c:varyColors val="0"/>
        <c:ser>
          <c:idx val="1"/>
          <c:order val="1"/>
          <c:tx>
            <c:strRef>
              <c:f>Korean!$D$2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dLbls>
            <c:dLbl>
              <c:idx val="4"/>
              <c:layout>
                <c:manualLayout>
                  <c:x val="6.4073819301175329E-17"/>
                  <c:y val="-3.591493401027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9928915291271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693602376214477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&lt;1%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2.69360237621446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&lt;1%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Korean!$B$3:$B$10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St Tammany</c:v>
                </c:pt>
                <c:pt idx="3">
                  <c:v>Lafayette</c:v>
                </c:pt>
                <c:pt idx="4">
                  <c:v>Plaquemines</c:v>
                </c:pt>
                <c:pt idx="5">
                  <c:v>St John the Baptist</c:v>
                </c:pt>
                <c:pt idx="6">
                  <c:v>StBernard</c:v>
                </c:pt>
                <c:pt idx="7">
                  <c:v>StJames</c:v>
                </c:pt>
              </c:strCache>
            </c:strRef>
          </c:cat>
          <c:val>
            <c:numRef>
              <c:f>Korean!$D$3:$D$10</c:f>
              <c:numCache>
                <c:formatCode>0%</c:formatCode>
                <c:ptCount val="8"/>
                <c:pt idx="0">
                  <c:v>0.47383720930232559</c:v>
                </c:pt>
                <c:pt idx="1">
                  <c:v>0.26744186046511625</c:v>
                </c:pt>
                <c:pt idx="2">
                  <c:v>0.13517441860465115</c:v>
                </c:pt>
                <c:pt idx="3">
                  <c:v>9.8110465116279064E-2</c:v>
                </c:pt>
                <c:pt idx="4">
                  <c:v>1.2354651162790697E-2</c:v>
                </c:pt>
                <c:pt idx="5">
                  <c:v>7.2674418604651162E-3</c:v>
                </c:pt>
                <c:pt idx="6">
                  <c:v>3.6337209302325581E-3</c:v>
                </c:pt>
                <c:pt idx="7">
                  <c:v>2.1802325581395349E-3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03712"/>
        <c:axId val="98857728"/>
      </c:lineChart>
      <c:catAx>
        <c:axId val="98803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98857728"/>
        <c:crosses val="autoZero"/>
        <c:auto val="1"/>
        <c:lblAlgn val="ctr"/>
        <c:lblOffset val="100"/>
        <c:noMultiLvlLbl val="0"/>
      </c:catAx>
      <c:valAx>
        <c:axId val="988577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98803712"/>
        <c:crosses val="autoZero"/>
        <c:crossBetween val="between"/>
      </c:valAx>
      <c:valAx>
        <c:axId val="988592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98891264"/>
        <c:crosses val="max"/>
        <c:crossBetween val="between"/>
      </c:valAx>
      <c:catAx>
        <c:axId val="98891264"/>
        <c:scaling>
          <c:orientation val="minMax"/>
        </c:scaling>
        <c:delete val="1"/>
        <c:axPos val="b"/>
        <c:majorTickMark val="out"/>
        <c:minorTickMark val="none"/>
        <c:tickLblPos val="nextTo"/>
        <c:crossAx val="9885926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1452322393435919"/>
          <c:y val="0.52729393119053836"/>
          <c:w val="6.5004365497018421E-2"/>
          <c:h val="8.415550150472028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Japanese </a:t>
            </a:r>
            <a:r>
              <a:rPr lang="en-US" sz="1200" b="1" i="0" baseline="0" dirty="0" smtClean="0">
                <a:effectLst/>
              </a:rPr>
              <a:t>(n</a:t>
            </a:r>
            <a:r>
              <a:rPr lang="en-US" sz="1200" b="1" i="0" baseline="0" dirty="0">
                <a:effectLst/>
              </a:rPr>
              <a:t>= 606)</a:t>
            </a:r>
            <a:endParaRPr lang="en-US" sz="1200" dirty="0">
              <a:effectLst/>
            </a:endParaRPr>
          </a:p>
          <a:p>
            <a:pPr>
              <a:defRPr/>
            </a:pPr>
            <a:r>
              <a:rPr lang="en-US" sz="1200" b="1" i="0" baseline="0" dirty="0">
                <a:effectLst/>
              </a:rPr>
              <a:t>(in Louisiana= 1,464)</a:t>
            </a:r>
            <a:endParaRPr lang="en-US" sz="1200" dirty="0">
              <a:effectLst/>
            </a:endParaRPr>
          </a:p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4638217097862765"/>
          <c:y val="3.744865485564304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Japanese!$C$2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8.002857263099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9.4319389172242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190086402910079E-3"/>
                  <c:y val="7.717040932274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Japanese!$B$3:$B$10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St Tammany</c:v>
                </c:pt>
                <c:pt idx="3">
                  <c:v>Lafayette</c:v>
                </c:pt>
                <c:pt idx="4">
                  <c:v>Plaquemines</c:v>
                </c:pt>
                <c:pt idx="5">
                  <c:v>St John the Baptist</c:v>
                </c:pt>
                <c:pt idx="6">
                  <c:v>StJames</c:v>
                </c:pt>
                <c:pt idx="7">
                  <c:v>StBernard</c:v>
                </c:pt>
              </c:strCache>
            </c:strRef>
          </c:cat>
          <c:val>
            <c:numRef>
              <c:f>Japanese!$C$3:$C$10</c:f>
              <c:numCache>
                <c:formatCode>General</c:formatCode>
                <c:ptCount val="8"/>
                <c:pt idx="0">
                  <c:v>201</c:v>
                </c:pt>
                <c:pt idx="1">
                  <c:v>186</c:v>
                </c:pt>
                <c:pt idx="2">
                  <c:v>130</c:v>
                </c:pt>
                <c:pt idx="3">
                  <c:v>59</c:v>
                </c:pt>
                <c:pt idx="4">
                  <c:v>12</c:v>
                </c:pt>
                <c:pt idx="5">
                  <c:v>9</c:v>
                </c:pt>
                <c:pt idx="6">
                  <c:v>5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046144"/>
        <c:axId val="99048064"/>
      </c:barChart>
      <c:lineChart>
        <c:grouping val="standard"/>
        <c:varyColors val="0"/>
        <c:ser>
          <c:idx val="1"/>
          <c:order val="1"/>
          <c:tx>
            <c:strRef>
              <c:f>Japanese!$D$2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Japanese!$B$3:$B$10</c:f>
              <c:strCache>
                <c:ptCount val="8"/>
                <c:pt idx="0">
                  <c:v>Jefferson</c:v>
                </c:pt>
                <c:pt idx="1">
                  <c:v>Orleans</c:v>
                </c:pt>
                <c:pt idx="2">
                  <c:v>St Tammany</c:v>
                </c:pt>
                <c:pt idx="3">
                  <c:v>Lafayette</c:v>
                </c:pt>
                <c:pt idx="4">
                  <c:v>Plaquemines</c:v>
                </c:pt>
                <c:pt idx="5">
                  <c:v>St John the Baptist</c:v>
                </c:pt>
                <c:pt idx="6">
                  <c:v>StJames</c:v>
                </c:pt>
                <c:pt idx="7">
                  <c:v>StBernard</c:v>
                </c:pt>
              </c:strCache>
            </c:strRef>
          </c:cat>
          <c:val>
            <c:numRef>
              <c:f>Japanese!$D$3:$D$10</c:f>
              <c:numCache>
                <c:formatCode>0%</c:formatCode>
                <c:ptCount val="8"/>
                <c:pt idx="0">
                  <c:v>0.3316831683168317</c:v>
                </c:pt>
                <c:pt idx="1">
                  <c:v>0.30693069306930693</c:v>
                </c:pt>
                <c:pt idx="2">
                  <c:v>0.21452145214521451</c:v>
                </c:pt>
                <c:pt idx="3">
                  <c:v>9.7359735973597358E-2</c:v>
                </c:pt>
                <c:pt idx="4">
                  <c:v>1.9801980198019802E-2</c:v>
                </c:pt>
                <c:pt idx="5">
                  <c:v>1.4851485148514851E-2</c:v>
                </c:pt>
                <c:pt idx="6">
                  <c:v>8.2508250825082501E-3</c:v>
                </c:pt>
                <c:pt idx="7">
                  <c:v>6.6006600660066007E-3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05120"/>
        <c:axId val="99162368"/>
      </c:lineChart>
      <c:catAx>
        <c:axId val="99046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99048064"/>
        <c:crosses val="autoZero"/>
        <c:auto val="1"/>
        <c:lblAlgn val="ctr"/>
        <c:lblOffset val="100"/>
        <c:noMultiLvlLbl val="0"/>
      </c:catAx>
      <c:valAx>
        <c:axId val="9904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9046144"/>
        <c:crosses val="autoZero"/>
        <c:crossBetween val="between"/>
      </c:valAx>
      <c:valAx>
        <c:axId val="9916236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99205120"/>
        <c:crosses val="max"/>
        <c:crossBetween val="between"/>
      </c:valAx>
      <c:catAx>
        <c:axId val="99205120"/>
        <c:scaling>
          <c:orientation val="minMax"/>
        </c:scaling>
        <c:delete val="1"/>
        <c:axPos val="b"/>
        <c:majorTickMark val="out"/>
        <c:minorTickMark val="none"/>
        <c:tickLblPos val="nextTo"/>
        <c:crossAx val="991623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939124337065824"/>
          <c:y val="0.48157809156499404"/>
          <c:w val="5.875839521289792E-2"/>
          <c:h val="8.712030468377904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Thai </a:t>
            </a:r>
            <a:r>
              <a:rPr lang="en-US" sz="1200" b="1" i="0" baseline="0" dirty="0" smtClean="0">
                <a:effectLst/>
              </a:rPr>
              <a:t>(</a:t>
            </a:r>
            <a:r>
              <a:rPr lang="en-US" sz="1200" b="1" i="0" baseline="0" dirty="0">
                <a:effectLst/>
              </a:rPr>
              <a:t>n= 351)</a:t>
            </a:r>
            <a:endParaRPr lang="en-US" sz="1200" dirty="0">
              <a:effectLst/>
            </a:endParaRPr>
          </a:p>
          <a:p>
            <a:pPr>
              <a:defRPr/>
            </a:pPr>
            <a:r>
              <a:rPr lang="en-US" sz="1200" b="1" i="0" baseline="0" dirty="0">
                <a:effectLst/>
              </a:rPr>
              <a:t>(in Louisiana= 988)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43235866793246586"/>
          <c:y val="2.961095175126075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Thai!$C$2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760441292356187E-3"/>
                  <c:y val="0.11401424230403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2343619441805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6.3341245724465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Thai!$B$3:$B$10</c:f>
              <c:strCache>
                <c:ptCount val="8"/>
                <c:pt idx="0">
                  <c:v>Jefferson</c:v>
                </c:pt>
                <c:pt idx="1">
                  <c:v>St Tammany</c:v>
                </c:pt>
                <c:pt idx="2">
                  <c:v>Orleans</c:v>
                </c:pt>
                <c:pt idx="3">
                  <c:v>Lafayette</c:v>
                </c:pt>
                <c:pt idx="4">
                  <c:v>St John the Baptist</c:v>
                </c:pt>
                <c:pt idx="5">
                  <c:v>StBernard</c:v>
                </c:pt>
                <c:pt idx="6">
                  <c:v>Plaquemines</c:v>
                </c:pt>
                <c:pt idx="7">
                  <c:v>StJames</c:v>
                </c:pt>
              </c:strCache>
            </c:strRef>
          </c:cat>
          <c:val>
            <c:numRef>
              <c:f>Thai!$C$3:$C$10</c:f>
              <c:numCache>
                <c:formatCode>General</c:formatCode>
                <c:ptCount val="8"/>
                <c:pt idx="0">
                  <c:v>153</c:v>
                </c:pt>
                <c:pt idx="1">
                  <c:v>81</c:v>
                </c:pt>
                <c:pt idx="2">
                  <c:v>57</c:v>
                </c:pt>
                <c:pt idx="3">
                  <c:v>54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443520"/>
        <c:axId val="66449792"/>
      </c:barChart>
      <c:lineChart>
        <c:grouping val="standard"/>
        <c:varyColors val="0"/>
        <c:ser>
          <c:idx val="1"/>
          <c:order val="1"/>
          <c:tx>
            <c:strRef>
              <c:f>Thai!$D$2</c:f>
              <c:strCache>
                <c:ptCount val="1"/>
                <c:pt idx="0">
                  <c:v>%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Thai!$B$3:$B$10</c:f>
              <c:strCache>
                <c:ptCount val="8"/>
                <c:pt idx="0">
                  <c:v>Jefferson</c:v>
                </c:pt>
                <c:pt idx="1">
                  <c:v>St Tammany</c:v>
                </c:pt>
                <c:pt idx="2">
                  <c:v>Orleans</c:v>
                </c:pt>
                <c:pt idx="3">
                  <c:v>Lafayette</c:v>
                </c:pt>
                <c:pt idx="4">
                  <c:v>St John the Baptist</c:v>
                </c:pt>
                <c:pt idx="5">
                  <c:v>StBernard</c:v>
                </c:pt>
                <c:pt idx="6">
                  <c:v>Plaquemines</c:v>
                </c:pt>
                <c:pt idx="7">
                  <c:v>StJames</c:v>
                </c:pt>
              </c:strCache>
            </c:strRef>
          </c:cat>
          <c:val>
            <c:numRef>
              <c:f>Thai!$D$3:$D$10</c:f>
              <c:numCache>
                <c:formatCode>0%</c:formatCode>
                <c:ptCount val="8"/>
                <c:pt idx="0">
                  <c:v>0.4358974358974359</c:v>
                </c:pt>
                <c:pt idx="1">
                  <c:v>0.23076923076923078</c:v>
                </c:pt>
                <c:pt idx="2">
                  <c:v>0.1623931623931624</c:v>
                </c:pt>
                <c:pt idx="3">
                  <c:v>0.15384615384615385</c:v>
                </c:pt>
                <c:pt idx="4">
                  <c:v>5.6980056980056983E-3</c:v>
                </c:pt>
                <c:pt idx="5">
                  <c:v>5.6980056980056983E-3</c:v>
                </c:pt>
                <c:pt idx="6">
                  <c:v>5.6980056980056983E-3</c:v>
                </c:pt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452864"/>
        <c:axId val="66451328"/>
      </c:lineChart>
      <c:catAx>
        <c:axId val="66443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66449792"/>
        <c:crosses val="autoZero"/>
        <c:auto val="1"/>
        <c:lblAlgn val="ctr"/>
        <c:lblOffset val="100"/>
        <c:noMultiLvlLbl val="0"/>
      </c:catAx>
      <c:valAx>
        <c:axId val="66449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66443520"/>
        <c:crosses val="autoZero"/>
        <c:crossBetween val="between"/>
      </c:valAx>
      <c:valAx>
        <c:axId val="6645132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66452864"/>
        <c:crosses val="max"/>
        <c:crossBetween val="between"/>
      </c:valAx>
      <c:catAx>
        <c:axId val="66452864"/>
        <c:scaling>
          <c:orientation val="minMax"/>
        </c:scaling>
        <c:delete val="1"/>
        <c:axPos val="b"/>
        <c:majorTickMark val="out"/>
        <c:minorTickMark val="none"/>
        <c:tickLblPos val="nextTo"/>
        <c:crossAx val="66451328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5AAA9-62DA-49C7-83F0-540D14DDBE7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7B-4631-4BD7-B11D-B7251E9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83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6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5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6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1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1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8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0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1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5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1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BD60F-656B-4F18-896C-BAF240682C1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C4E53-93AD-4BA1-8D93-C68120D4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9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Asians by Ethnicity</a:t>
            </a:r>
            <a:br>
              <a:rPr lang="en-US" dirty="0" smtClean="0"/>
            </a:br>
            <a:r>
              <a:rPr lang="en-US" dirty="0" smtClean="0"/>
              <a:t>2010 Census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200" dirty="0" smtClean="0"/>
              <a:t>By</a:t>
            </a:r>
            <a:r>
              <a:rPr lang="en-US" dirty="0" smtClean="0"/>
              <a:t> Vatsana Chanthala</a:t>
            </a:r>
          </a:p>
          <a:p>
            <a:r>
              <a:rPr lang="en-US" sz="1200" dirty="0" smtClean="0"/>
              <a:t>APAS Board Retreat</a:t>
            </a:r>
          </a:p>
          <a:p>
            <a:r>
              <a:rPr lang="en-US" sz="1200" dirty="0" smtClean="0"/>
              <a:t>3/16/12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627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088087"/>
              </p:ext>
            </p:extLst>
          </p:nvPr>
        </p:nvGraphicFramePr>
        <p:xfrm>
          <a:off x="542925" y="421481"/>
          <a:ext cx="8058150" cy="601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35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106338"/>
              </p:ext>
            </p:extLst>
          </p:nvPr>
        </p:nvGraphicFramePr>
        <p:xfrm>
          <a:off x="381000" y="381000"/>
          <a:ext cx="8382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36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787532"/>
              </p:ext>
            </p:extLst>
          </p:nvPr>
        </p:nvGraphicFramePr>
        <p:xfrm>
          <a:off x="304800" y="304800"/>
          <a:ext cx="8534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03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0131717"/>
              </p:ext>
            </p:extLst>
          </p:nvPr>
        </p:nvGraphicFramePr>
        <p:xfrm>
          <a:off x="228600" y="381000"/>
          <a:ext cx="8534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760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973926"/>
              </p:ext>
            </p:extLst>
          </p:nvPr>
        </p:nvGraphicFramePr>
        <p:xfrm>
          <a:off x="762000" y="838207"/>
          <a:ext cx="7696200" cy="5181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8248"/>
                <a:gridCol w="1070060"/>
                <a:gridCol w="2304744"/>
                <a:gridCol w="1963148"/>
              </a:tblGrid>
              <a:tr h="481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Ethnicity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Alone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Alone or in combination with one or more other categories of same race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Alone or in any combination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Bhutanese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Hmong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Malaysian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Nepalese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Burmese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Sri Lankan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Indonesian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Laotian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Bangladeshi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Taiwanese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Cambodian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Thai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Japanese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Pakistani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Korean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Filipino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4001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Asian Indian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4696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Chinese (except Taiwanese)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4670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Vietnamese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15911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16171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16693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30332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31201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35420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228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Asians in the New Orleans Metro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6420731"/>
              </p:ext>
            </p:extLst>
          </p:nvPr>
        </p:nvGraphicFramePr>
        <p:xfrm>
          <a:off x="228600" y="304800"/>
          <a:ext cx="8686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95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541818"/>
              </p:ext>
            </p:extLst>
          </p:nvPr>
        </p:nvGraphicFramePr>
        <p:xfrm>
          <a:off x="304800" y="381000"/>
          <a:ext cx="8534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742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008111"/>
              </p:ext>
            </p:extLst>
          </p:nvPr>
        </p:nvGraphicFramePr>
        <p:xfrm>
          <a:off x="304800" y="304800"/>
          <a:ext cx="86106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96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717079"/>
              </p:ext>
            </p:extLst>
          </p:nvPr>
        </p:nvGraphicFramePr>
        <p:xfrm>
          <a:off x="490537" y="559593"/>
          <a:ext cx="8162925" cy="573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035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60086"/>
              </p:ext>
            </p:extLst>
          </p:nvPr>
        </p:nvGraphicFramePr>
        <p:xfrm>
          <a:off x="76200" y="497681"/>
          <a:ext cx="8991600" cy="586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69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956618"/>
              </p:ext>
            </p:extLst>
          </p:nvPr>
        </p:nvGraphicFramePr>
        <p:xfrm>
          <a:off x="304800" y="3048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8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936671"/>
              </p:ext>
            </p:extLst>
          </p:nvPr>
        </p:nvGraphicFramePr>
        <p:xfrm>
          <a:off x="381000" y="381000"/>
          <a:ext cx="8382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94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366203"/>
              </p:ext>
            </p:extLst>
          </p:nvPr>
        </p:nvGraphicFramePr>
        <p:xfrm>
          <a:off x="304800" y="304800"/>
          <a:ext cx="85344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4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371</Words>
  <Application>Microsoft Office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Asians by Ethnicity 2010 Census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New Orleans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Asians by Ethnicity in Louisiana Census 2010</dc:title>
  <dc:creator>Vatsana Chanthala</dc:creator>
  <cp:lastModifiedBy>Vatsana Chanthala</cp:lastModifiedBy>
  <cp:revision>10</cp:revision>
  <cp:lastPrinted>2012-03-17T00:56:37Z</cp:lastPrinted>
  <dcterms:created xsi:type="dcterms:W3CDTF">2012-03-16T21:42:42Z</dcterms:created>
  <dcterms:modified xsi:type="dcterms:W3CDTF">2012-03-17T00:57:36Z</dcterms:modified>
</cp:coreProperties>
</file>